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3" r:id="rId3"/>
    <p:sldId id="302" r:id="rId4"/>
    <p:sldId id="292" r:id="rId5"/>
    <p:sldId id="268" r:id="rId6"/>
    <p:sldId id="264" r:id="rId7"/>
    <p:sldId id="266" r:id="rId8"/>
    <p:sldId id="291" r:id="rId9"/>
    <p:sldId id="269" r:id="rId10"/>
    <p:sldId id="301" r:id="rId11"/>
    <p:sldId id="270" r:id="rId12"/>
    <p:sldId id="271" r:id="rId13"/>
    <p:sldId id="272" r:id="rId14"/>
    <p:sldId id="293" r:id="rId15"/>
    <p:sldId id="294" r:id="rId16"/>
    <p:sldId id="295" r:id="rId17"/>
    <p:sldId id="274" r:id="rId18"/>
    <p:sldId id="296" r:id="rId19"/>
    <p:sldId id="275" r:id="rId20"/>
    <p:sldId id="297" r:id="rId21"/>
    <p:sldId id="298" r:id="rId22"/>
    <p:sldId id="283" r:id="rId23"/>
    <p:sldId id="284" r:id="rId24"/>
    <p:sldId id="299" r:id="rId25"/>
    <p:sldId id="300" r:id="rId26"/>
    <p:sldId id="273" r:id="rId27"/>
    <p:sldId id="280" r:id="rId28"/>
    <p:sldId id="277" r:id="rId29"/>
    <p:sldId id="276" r:id="rId30"/>
    <p:sldId id="278" r:id="rId31"/>
    <p:sldId id="281" r:id="rId32"/>
    <p:sldId id="282" r:id="rId33"/>
    <p:sldId id="290" r:id="rId34"/>
    <p:sldId id="25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66"/>
    <a:srgbClr val="A50021"/>
    <a:srgbClr val="8666A9"/>
    <a:srgbClr val="597591"/>
    <a:srgbClr val="007D9B"/>
    <a:srgbClr val="6A2481"/>
    <a:srgbClr val="EEB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timeline-1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'timeline-1'!$A$1</c:f>
              <c:strCache>
                <c:ptCount val="1"/>
                <c:pt idx="0">
                  <c:v>publicaciones</c:v>
                </c:pt>
              </c:strCache>
            </c:strRef>
          </c:tx>
          <c:invertIfNegative val="0"/>
          <c:trendline>
            <c:spPr>
              <a:ln w="76200">
                <a:solidFill>
                  <a:srgbClr val="FF0066"/>
                </a:solidFill>
              </a:ln>
            </c:spPr>
            <c:trendlineType val="exp"/>
            <c:dispRSqr val="0"/>
            <c:dispEq val="0"/>
          </c:trendline>
          <c:val>
            <c:numRef>
              <c:f>'timeline-1'!$A$2:$A$37</c:f>
              <c:numCache>
                <c:formatCode>0</c:formatCode>
                <c:ptCount val="36"/>
                <c:pt idx="0">
                  <c:v>967</c:v>
                </c:pt>
                <c:pt idx="1">
                  <c:v>972</c:v>
                </c:pt>
                <c:pt idx="2">
                  <c:v>854</c:v>
                </c:pt>
                <c:pt idx="3">
                  <c:v>733</c:v>
                </c:pt>
                <c:pt idx="4">
                  <c:v>647</c:v>
                </c:pt>
                <c:pt idx="5">
                  <c:v>567</c:v>
                </c:pt>
                <c:pt idx="6">
                  <c:v>529</c:v>
                </c:pt>
                <c:pt idx="7">
                  <c:v>508</c:v>
                </c:pt>
                <c:pt idx="8">
                  <c:v>499</c:v>
                </c:pt>
                <c:pt idx="9">
                  <c:v>411</c:v>
                </c:pt>
                <c:pt idx="10">
                  <c:v>364</c:v>
                </c:pt>
                <c:pt idx="11">
                  <c:v>365</c:v>
                </c:pt>
                <c:pt idx="12">
                  <c:v>352</c:v>
                </c:pt>
                <c:pt idx="13">
                  <c:v>305</c:v>
                </c:pt>
                <c:pt idx="14">
                  <c:v>269</c:v>
                </c:pt>
                <c:pt idx="15">
                  <c:v>232</c:v>
                </c:pt>
                <c:pt idx="16">
                  <c:v>178</c:v>
                </c:pt>
                <c:pt idx="17">
                  <c:v>191</c:v>
                </c:pt>
                <c:pt idx="18">
                  <c:v>181</c:v>
                </c:pt>
                <c:pt idx="19">
                  <c:v>14</c:v>
                </c:pt>
                <c:pt idx="20">
                  <c:v>115</c:v>
                </c:pt>
                <c:pt idx="21">
                  <c:v>118</c:v>
                </c:pt>
                <c:pt idx="22">
                  <c:v>1</c:v>
                </c:pt>
                <c:pt idx="23">
                  <c:v>109</c:v>
                </c:pt>
                <c:pt idx="24">
                  <c:v>84</c:v>
                </c:pt>
                <c:pt idx="25">
                  <c:v>88</c:v>
                </c:pt>
                <c:pt idx="26">
                  <c:v>59</c:v>
                </c:pt>
                <c:pt idx="27">
                  <c:v>54</c:v>
                </c:pt>
                <c:pt idx="28">
                  <c:v>51</c:v>
                </c:pt>
                <c:pt idx="29">
                  <c:v>51</c:v>
                </c:pt>
                <c:pt idx="30">
                  <c:v>43</c:v>
                </c:pt>
                <c:pt idx="31">
                  <c:v>27</c:v>
                </c:pt>
                <c:pt idx="32">
                  <c:v>33</c:v>
                </c:pt>
                <c:pt idx="33">
                  <c:v>21</c:v>
                </c:pt>
                <c:pt idx="34">
                  <c:v>22</c:v>
                </c:pt>
                <c:pt idx="3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06816"/>
        <c:axId val="110308352"/>
      </c:barChart>
      <c:dateAx>
        <c:axId val="1103068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110308352"/>
        <c:crosses val="autoZero"/>
        <c:auto val="0"/>
        <c:lblOffset val="100"/>
        <c:baseTimeUnit val="days"/>
      </c:dateAx>
      <c:valAx>
        <c:axId val="110308352"/>
        <c:scaling>
          <c:orientation val="minMax"/>
          <c:max val="1300"/>
        </c:scaling>
        <c:delete val="0"/>
        <c:axPos val="r"/>
        <c:majorGridlines/>
        <c:numFmt formatCode="0" sourceLinked="1"/>
        <c:majorTickMark val="out"/>
        <c:minorTickMark val="none"/>
        <c:tickLblPos val="nextTo"/>
        <c:crossAx val="110306816"/>
        <c:crosses val="autoZero"/>
        <c:crossBetween val="between"/>
        <c:majorUnit val="500"/>
        <c:min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D4EAF-3F66-4EAC-876F-BC4E056D38F4}" type="datetimeFigureOut">
              <a:rPr lang="es-ES" smtClean="0"/>
              <a:t>28/11/2015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3A4DF-429A-4BDA-9FB8-F5A95D30C0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22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3A4DF-429A-4BDA-9FB8-F5A95D30C0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85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E81A-F25B-44BB-86CC-29651B9C8E9F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gif"/><Relationship Id="rId5" Type="http://schemas.microsoft.com/office/2007/relationships/hdphoto" Target="../media/hdphoto2.wdp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gif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.mercader\Desktop\10 CONGRESO GEPAC\PLANTILLA POWERPOINT 10 CONGRESO GEPAC 2015\IMAGENES\PORTADA_PPT_10_CONGRESO_GEPAC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87"/>
            <a:ext cx="9144000" cy="6859211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23528" y="26064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ejercicio físico tras el </a:t>
            </a:r>
          </a:p>
          <a:p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de cáncer</a:t>
            </a:r>
          </a:p>
        </p:txBody>
      </p:sp>
      <p:pic>
        <p:nvPicPr>
          <p:cNvPr id="1028" name="Picture 4" descr="http://www.espainaturalment.cat/wp-content/uploads/2015/05/ejercicio-f%C3%ADs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4032"/>
            <a:ext cx="43204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1026" name="Picture 2" descr="http://www.therapi.eu/wp-content/uploads/2012/04/directorio-de-articul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4626421" y="4010743"/>
            <a:ext cx="44100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ippee.eu/cms/Portals/41/images/find%20magnifierE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766"/>
            <a:ext cx="36416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conceptos.com/wp-content/uploads/2015/03/concepto-de-evidenc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2" y="2420888"/>
            <a:ext cx="375453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012"/>
          <a:stretch/>
        </p:blipFill>
        <p:spPr bwMode="auto">
          <a:xfrm>
            <a:off x="689786" y="1012926"/>
            <a:ext cx="7842654" cy="5412276"/>
          </a:xfrm>
          <a:prstGeom prst="rect">
            <a:avLst/>
          </a:prstGeom>
          <a:noFill/>
          <a:ln w="7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01936"/>
            <a:ext cx="6978946" cy="2767424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79512" y="332656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990033"/>
                </a:solidFill>
              </a:rPr>
              <a:t>Sociedades médicas lo avalan</a:t>
            </a:r>
            <a:endParaRPr lang="es-E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37354"/>
              </p:ext>
            </p:extLst>
          </p:nvPr>
        </p:nvGraphicFramePr>
        <p:xfrm>
          <a:off x="381570" y="1005464"/>
          <a:ext cx="8524875" cy="566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79512" y="332656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Publicaciones 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" y="849873"/>
            <a:ext cx="7442600" cy="30111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9" y="1415393"/>
            <a:ext cx="8288846" cy="345638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411205"/>
            <a:ext cx="8009482" cy="310870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25230"/>
            <a:ext cx="6446512" cy="4787549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79512" y="332656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Publicaciones 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087819"/>
            <a:ext cx="8127305" cy="334929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27350"/>
            <a:ext cx="8220653" cy="5149006"/>
          </a:xfrm>
          <a:prstGeom prst="rect">
            <a:avLst/>
          </a:prstGeom>
        </p:spPr>
      </p:pic>
      <p:pic>
        <p:nvPicPr>
          <p:cNvPr id="12" name="Picture 8" descr="Pictur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" y="1528984"/>
            <a:ext cx="9082607" cy="334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79512" y="260648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Publicaciones 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79512" y="188640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¿Qué dice la evidencia?</a:t>
            </a:r>
            <a:endParaRPr lang="es-ES" dirty="0">
              <a:solidFill>
                <a:srgbClr val="80000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319"/>
              </p:ext>
            </p:extLst>
          </p:nvPr>
        </p:nvGraphicFramePr>
        <p:xfrm>
          <a:off x="144016" y="946936"/>
          <a:ext cx="8820472" cy="571873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34189"/>
                <a:gridCol w="1437611"/>
                <a:gridCol w="1368152"/>
                <a:gridCol w="4680520"/>
              </a:tblGrid>
              <a:tr h="3237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Tipo</a:t>
                      </a:r>
                      <a:r>
                        <a:rPr lang="es-ES" sz="1400" baseline="0" dirty="0" smtClean="0"/>
                        <a:t>  </a:t>
                      </a:r>
                      <a:r>
                        <a:rPr lang="es-ES" sz="1400" dirty="0" smtClean="0"/>
                        <a:t>Cáncer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Evidencia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Reducción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Posible</a:t>
                      </a:r>
                      <a:r>
                        <a:rPr lang="es-ES" sz="1400" baseline="0" dirty="0" smtClean="0"/>
                        <a:t> mecanismo de acción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4196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Colon</a:t>
                      </a:r>
                      <a:endParaRPr lang="es-ES" sz="1800" b="1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Convincente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40%-50%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↑ tránsito intestinal</a:t>
                      </a:r>
                      <a:r>
                        <a:rPr lang="es-ES" sz="1800" baseline="0" dirty="0" smtClean="0"/>
                        <a:t> (toxicidad carcinógenos)</a:t>
                      </a:r>
                    </a:p>
                    <a:p>
                      <a:pPr algn="l"/>
                      <a:r>
                        <a:rPr lang="es-ES" sz="1800" baseline="0" dirty="0" smtClean="0"/>
                        <a:t>cambios en prostaglandina y ácidos biliares</a:t>
                      </a:r>
                    </a:p>
                    <a:p>
                      <a:pPr algn="l"/>
                      <a:r>
                        <a:rPr lang="es-ES" sz="1800" dirty="0" smtClean="0"/>
                        <a:t>↓</a:t>
                      </a:r>
                      <a:r>
                        <a:rPr lang="es-ES" sz="1800" baseline="0" dirty="0" smtClean="0"/>
                        <a:t> grasa corporal e insulina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897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Mama</a:t>
                      </a:r>
                      <a:endParaRPr lang="es-ES" sz="1800" b="1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Convincente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30-40%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↓ nivel</a:t>
                      </a:r>
                      <a:r>
                        <a:rPr lang="es-ES" sz="1800" baseline="0" dirty="0" smtClean="0"/>
                        <a:t> estrógenos</a:t>
                      </a:r>
                      <a:r>
                        <a:rPr lang="es-ES" sz="1800" dirty="0" smtClean="0"/>
                        <a:t>,</a:t>
                      </a:r>
                      <a:r>
                        <a:rPr lang="es-ES" sz="1800" baseline="0" dirty="0" smtClean="0"/>
                        <a:t> y antígeno Ki67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cambios</a:t>
                      </a:r>
                      <a:r>
                        <a:rPr lang="es-ES" sz="1800" baseline="0" dirty="0" smtClean="0"/>
                        <a:t> nivel de </a:t>
                      </a:r>
                      <a:r>
                        <a:rPr lang="es-ES" sz="1800" dirty="0" smtClean="0"/>
                        <a:t>insulina , proteína C-reactiva, </a:t>
                      </a:r>
                      <a:r>
                        <a:rPr lang="es-ES" sz="1800" dirty="0" err="1" smtClean="0"/>
                        <a:t>adiponectina</a:t>
                      </a:r>
                      <a:r>
                        <a:rPr lang="es-ES" sz="1800" baseline="0" dirty="0" smtClean="0"/>
                        <a:t> y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leptina</a:t>
                      </a:r>
                      <a:r>
                        <a:rPr lang="es-ES" sz="1800" baseline="0" dirty="0" smtClean="0"/>
                        <a:t> (</a:t>
                      </a:r>
                      <a:r>
                        <a:rPr lang="es-ES" sz="1800" dirty="0" err="1" smtClean="0"/>
                        <a:t>biomarcadores</a:t>
                      </a:r>
                      <a:r>
                        <a:rPr lang="es-ES" sz="1800" dirty="0" smtClean="0"/>
                        <a:t> potenciales del riesgo de desarrollar cáncer)</a:t>
                      </a:r>
                      <a:endParaRPr lang="es-ES" sz="1800" dirty="0" smtClean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897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Endometrio</a:t>
                      </a:r>
                      <a:endParaRPr lang="es-ES" sz="1800" b="1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Probable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30-40%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63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Ovario</a:t>
                      </a:r>
                      <a:endParaRPr lang="es-ES" sz="1800" b="1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Posible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20-30%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5175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Próstata</a:t>
                      </a:r>
                      <a:endParaRPr lang="es-ES" sz="1800" b="1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Posible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9%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↓ </a:t>
                      </a:r>
                      <a:r>
                        <a:rPr lang="es-ES" sz="1800" baseline="0" dirty="0" smtClean="0"/>
                        <a:t>nivel basal de testosterona</a:t>
                      </a:r>
                    </a:p>
                    <a:p>
                      <a:pPr algn="l"/>
                      <a:r>
                        <a:rPr lang="en-US" sz="1800" dirty="0" err="1" smtClean="0"/>
                        <a:t>Suprime</a:t>
                      </a:r>
                      <a:r>
                        <a:rPr lang="en-US" sz="1800" dirty="0" smtClean="0"/>
                        <a:t> la </a:t>
                      </a:r>
                      <a:r>
                        <a:rPr lang="en-US" sz="1800" dirty="0" err="1" smtClean="0"/>
                        <a:t>actividad</a:t>
                      </a:r>
                      <a:r>
                        <a:rPr lang="en-US" sz="1800" dirty="0" smtClean="0"/>
                        <a:t> de la 5-α </a:t>
                      </a:r>
                      <a:r>
                        <a:rPr lang="en-US" sz="1800" dirty="0" err="1" smtClean="0"/>
                        <a:t>reductasa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68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Pulmón</a:t>
                      </a:r>
                      <a:endParaRPr lang="es-ES" sz="1800" b="1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Posible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20-30% </a:t>
                      </a:r>
                      <a:r>
                        <a:rPr lang="es-ES" sz="1800" dirty="0" smtClean="0">
                          <a:sym typeface="Webdings"/>
                        </a:rPr>
                        <a:t></a:t>
                      </a:r>
                    </a:p>
                    <a:p>
                      <a:pPr algn="l"/>
                      <a:r>
                        <a:rPr lang="es-ES" sz="1800" dirty="0" smtClean="0"/>
                        <a:t>20-50%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smtClean="0">
                          <a:sym typeface="Webdings"/>
                        </a:rPr>
                        <a:t>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 smtClean="0"/>
                        <a:t>↓  </a:t>
                      </a:r>
                      <a:r>
                        <a:rPr lang="es-ES" sz="1800" baseline="0" dirty="0" smtClean="0"/>
                        <a:t>factor de crecimiento insulina IGF-1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1028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Otros tipos de cáncer</a:t>
                      </a:r>
                      <a:endParaRPr lang="es-ES" sz="1800" b="1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Se carece de evidencia</a:t>
                      </a:r>
                      <a:r>
                        <a:rPr lang="es-ES" sz="1800" baseline="0" dirty="0" smtClean="0"/>
                        <a:t> científica suficiente, pero la que hay sugiere un efecto protector a través del ejercicio.</a:t>
                      </a:r>
                      <a:endParaRPr lang="es-ES" sz="1800" dirty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Relación  ↑proteína fijadora de IGF 3 </a:t>
                      </a:r>
                      <a:r>
                        <a:rPr lang="es-ES" sz="1800" baseline="0" dirty="0" smtClean="0"/>
                        <a:t>+ </a:t>
                      </a:r>
                      <a:r>
                        <a:rPr lang="es-ES" sz="1800" dirty="0" smtClean="0"/>
                        <a:t>↓</a:t>
                      </a:r>
                      <a:r>
                        <a:rPr lang="es-ES" sz="1800" baseline="0" dirty="0" smtClean="0"/>
                        <a:t>IGF-1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↑</a:t>
                      </a:r>
                      <a:r>
                        <a:rPr lang="es-ES" sz="1800" baseline="0" dirty="0" smtClean="0"/>
                        <a:t> Respuesta inmune + </a:t>
                      </a:r>
                      <a:r>
                        <a:rPr lang="es-ES" sz="1800" dirty="0" smtClean="0"/>
                        <a:t>↑</a:t>
                      </a:r>
                      <a:r>
                        <a:rPr lang="es-ES" sz="1800" baseline="0" dirty="0" smtClean="0"/>
                        <a:t> reparación ADN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aseline="0" dirty="0" smtClean="0"/>
                        <a:t>Cambios en </a:t>
                      </a:r>
                      <a:r>
                        <a:rPr lang="es-ES" sz="1800" baseline="0" dirty="0" err="1" smtClean="0"/>
                        <a:t>biomarcadores</a:t>
                      </a:r>
                      <a:r>
                        <a:rPr lang="es-ES" sz="1800" baseline="0" dirty="0" smtClean="0"/>
                        <a:t> de inflamación crónica: proteína C-reactiva (CRP), Factor de Necrosis Tumoral-α (TNF-α) e Interleucina-6. Posible incidencia sobre la apoptosis celular, la proliferación celular, angiogénesis y metástasis </a:t>
                      </a:r>
                      <a:endParaRPr lang="es-ES" sz="1800" dirty="0" smtClean="0">
                        <a:solidFill>
                          <a:srgbClr val="004A8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31114"/>
              </p:ext>
            </p:extLst>
          </p:nvPr>
        </p:nvGraphicFramePr>
        <p:xfrm>
          <a:off x="35496" y="922338"/>
          <a:ext cx="9108505" cy="59356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9262"/>
                <a:gridCol w="3168045"/>
                <a:gridCol w="3771198"/>
              </a:tblGrid>
              <a:tr h="413063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Proceso</a:t>
                      </a:r>
                      <a:endParaRPr lang="es-ES" sz="16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Consecuencia</a:t>
                      </a:r>
                      <a:r>
                        <a:rPr lang="es-ES" sz="1600" baseline="0" dirty="0" smtClean="0"/>
                        <a:t> del Cáncer</a:t>
                      </a:r>
                      <a:endParaRPr lang="es-ES" sz="16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Efectos del Ejercicio Físico</a:t>
                      </a:r>
                      <a:endParaRPr lang="es-ES" sz="16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3063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Hematopoyesis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Anemia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Incremento de Hemoglobina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5058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Corazón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err="1" smtClean="0"/>
                        <a:t>Cardiotoxicidad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Mejora de la fracción</a:t>
                      </a:r>
                      <a:r>
                        <a:rPr lang="es-ES" sz="1800" baseline="0" dirty="0" smtClean="0"/>
                        <a:t> de expulsión ventricular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5058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Rendimiento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Cardio</a:t>
                      </a:r>
                      <a:r>
                        <a:rPr lang="es-ES" sz="1800" baseline="0" dirty="0" smtClean="0"/>
                        <a:t>-respiratorio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Perjudicado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Incremento, mejora de la actividad CR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3063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Metabolismo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Cambio a anaeróbico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Cambio a aeróbico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5058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Músculo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Miopatía,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Sarcopenia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Incremento de</a:t>
                      </a:r>
                      <a:r>
                        <a:rPr lang="es-ES" sz="1800" baseline="0" dirty="0" smtClean="0"/>
                        <a:t> masa muscular y mejora de la función muscular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3063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Volumen</a:t>
                      </a:r>
                      <a:r>
                        <a:rPr lang="es-ES" sz="1800" baseline="0" dirty="0" smtClean="0"/>
                        <a:t> de Plasma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Reducido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Incremento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5058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Sistema Vascular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Efectos sobre la angiogénesis</a:t>
                      </a:r>
                      <a:r>
                        <a:rPr lang="es-ES" sz="1800" baseline="0" dirty="0" smtClean="0"/>
                        <a:t> y reducción  f</a:t>
                      </a:r>
                      <a:r>
                        <a:rPr lang="es-ES" sz="1800" dirty="0" smtClean="0"/>
                        <a:t>unción endotelial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Mejora</a:t>
                      </a:r>
                      <a:r>
                        <a:rPr lang="es-ES" sz="1800" baseline="0" dirty="0" smtClean="0"/>
                        <a:t> de la </a:t>
                      </a:r>
                      <a:r>
                        <a:rPr lang="es-ES" sz="1800" baseline="0" dirty="0" err="1" smtClean="0"/>
                        <a:t>angiogenesis</a:t>
                      </a:r>
                      <a:r>
                        <a:rPr lang="es-ES" sz="1800" baseline="0" dirty="0" smtClean="0"/>
                        <a:t> y la función endotelial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3063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Pulmón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Reducción de la función CR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Incremento</a:t>
                      </a:r>
                      <a:r>
                        <a:rPr lang="es-ES" sz="1800" baseline="0" dirty="0" smtClean="0"/>
                        <a:t> en la función CR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5058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Sistema Nervioso</a:t>
                      </a:r>
                      <a:r>
                        <a:rPr lang="es-ES" sz="1800" baseline="0" dirty="0" smtClean="0"/>
                        <a:t> Central 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err="1" smtClean="0"/>
                        <a:t>Neurotoxicidad</a:t>
                      </a:r>
                      <a:endParaRPr lang="es-ES" sz="1800" dirty="0" smtClean="0"/>
                    </a:p>
                    <a:p>
                      <a:pPr algn="just"/>
                      <a:r>
                        <a:rPr lang="es-ES" sz="1800" dirty="0" smtClean="0"/>
                        <a:t>(</a:t>
                      </a:r>
                      <a:r>
                        <a:rPr lang="es-ES" sz="1800" dirty="0" err="1" smtClean="0"/>
                        <a:t>Chemo-brain</a:t>
                      </a:r>
                      <a:r>
                        <a:rPr lang="es-ES" sz="1800" dirty="0" smtClean="0"/>
                        <a:t>)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Incremento</a:t>
                      </a:r>
                      <a:r>
                        <a:rPr lang="es-ES" sz="1800" baseline="0" dirty="0" smtClean="0"/>
                        <a:t> en la función cognitiva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5058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Sistema Nervioso</a:t>
                      </a:r>
                      <a:r>
                        <a:rPr lang="es-ES" sz="1800" baseline="0" dirty="0" smtClean="0"/>
                        <a:t> Periférico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Neuropatía Periférica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Mejora en la capacidad y función periférica</a:t>
                      </a:r>
                      <a:endParaRPr lang="es-ES" sz="1800" b="0" i="0" dirty="0">
                        <a:solidFill>
                          <a:srgbClr val="004A8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79512" y="188640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¿Qué dice la evidencia?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2" descr="http://g-se.com/uploads/imagen/2013-02-04-07-21-49_imagen-3-1-jp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4"/>
          <a:stretch/>
        </p:blipFill>
        <p:spPr bwMode="auto">
          <a:xfrm>
            <a:off x="590356" y="1628800"/>
            <a:ext cx="8150301" cy="43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9513" y="1026602"/>
            <a:ext cx="878497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ES" dirty="0" smtClean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881844" y="2204864"/>
            <a:ext cx="7392336" cy="0"/>
          </a:xfrm>
          <a:prstGeom prst="straightConnector1">
            <a:avLst/>
          </a:prstGeom>
          <a:ln w="177800">
            <a:solidFill>
              <a:srgbClr val="002060"/>
            </a:solidFill>
            <a:round/>
            <a:tailEnd type="stealth" w="lg" len="lg"/>
          </a:ln>
          <a:effectLst>
            <a:glow rad="101600">
              <a:srgbClr val="7030A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179512" y="332656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¿Es seguro practicar ejercicio?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81839"/>
              </p:ext>
            </p:extLst>
          </p:nvPr>
        </p:nvGraphicFramePr>
        <p:xfrm>
          <a:off x="251519" y="1077043"/>
          <a:ext cx="8640960" cy="53257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20480"/>
                <a:gridCol w="4320480"/>
              </a:tblGrid>
              <a:tr h="82855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Efectos</a:t>
                      </a:r>
                      <a:r>
                        <a:rPr lang="es-ES" sz="2400" baseline="0" dirty="0" smtClean="0"/>
                        <a:t> beneficiosos del ejercicio demostrados científicamente </a:t>
                      </a:r>
                    </a:p>
                    <a:p>
                      <a:pPr algn="ctr"/>
                      <a:r>
                        <a:rPr lang="es-ES" sz="2400" baseline="0" dirty="0" smtClean="0"/>
                        <a:t>durante el tratamiento oncológico</a:t>
                      </a:r>
                      <a:endParaRPr lang="es-E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73462">
                <a:tc>
                  <a:txBody>
                    <a:bodyPr/>
                    <a:lstStyle/>
                    <a:p>
                      <a:pPr algn="l"/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Mantiene y preserva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Reduce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1788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Fuerza y masa muscular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Número de síntomas</a:t>
                      </a:r>
                      <a:r>
                        <a:rPr lang="es-ES" sz="2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de efectos secundarios (nauseas, fatiga, dolor)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559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Función cardiovascular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Intensidad de los efectos secundarios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187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Capacidad física 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Duración y frecuencia</a:t>
                      </a:r>
                      <a:r>
                        <a:rPr lang="es-ES" sz="2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la hospitalización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559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Función inmune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Depresión y ansiedad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071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Rango de movilidad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Linfedema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559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Autoestima</a:t>
                      </a:r>
                      <a:r>
                        <a:rPr lang="es-ES" sz="2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/ Imagen Corporal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Fatiga asociada</a:t>
                      </a:r>
                      <a:r>
                        <a:rPr lang="es-ES" sz="2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al Cáncer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559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Control actividades vida diaria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Ansiedad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559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Participación contexto social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s-ES" sz="2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Aislamiento</a:t>
                      </a:r>
                      <a:endParaRPr lang="es-E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" y="1124744"/>
            <a:ext cx="8980956" cy="4888173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79512" y="332656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Salud cardiovascular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87077" y="1412776"/>
            <a:ext cx="389518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Lipoproteínas de alta densidad</a:t>
            </a: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Vascularización coronaria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los vasos sanguíneos 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Eficacia miocárdica 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</a:t>
            </a:r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oxígeno </a:t>
            </a: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periférico 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Oxidación de grasas 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 </a:t>
            </a:r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 y fuerza</a:t>
            </a: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Sensibilidad a la insulina 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</a:t>
            </a:r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almacenar glucógeno </a:t>
            </a: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metabólica</a:t>
            </a:r>
            <a:endParaRPr lang="es-ES" altLang="es-ES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30319" y="1421164"/>
            <a:ext cx="375063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Colesterol </a:t>
            </a: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Triglicéridos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Intolerancia a la glucosa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Sobrepeso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Presión arterial</a:t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F.C. de reposo y </a:t>
            </a:r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sub-máxima</a:t>
            </a: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Vulnerabilidad a las arritmias </a:t>
            </a:r>
          </a:p>
          <a:p>
            <a:pPr eaLnBrk="1" hangingPunct="1"/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Agregación </a:t>
            </a:r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plaquetaria</a:t>
            </a: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simpática durante </a:t>
            </a:r>
            <a:r>
              <a:rPr lang="es-ES" altLang="es-ES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endParaRPr lang="es-ES" altLang="es-ES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Flecha arriba"/>
          <p:cNvSpPr/>
          <p:nvPr/>
        </p:nvSpPr>
        <p:spPr>
          <a:xfrm>
            <a:off x="683568" y="1464432"/>
            <a:ext cx="332083" cy="27183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4A82"/>
              </a:solidFill>
            </a:endParaRPr>
          </a:p>
        </p:txBody>
      </p:sp>
      <p:sp>
        <p:nvSpPr>
          <p:cNvPr id="11" name="10 Flecha arriba"/>
          <p:cNvSpPr/>
          <p:nvPr/>
        </p:nvSpPr>
        <p:spPr>
          <a:xfrm flipV="1">
            <a:off x="4932040" y="1464432"/>
            <a:ext cx="332815" cy="271832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4A82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580" y="4509120"/>
            <a:ext cx="9139420" cy="2348880"/>
            <a:chOff x="-2188270" y="908720"/>
            <a:chExt cx="8136454" cy="1959171"/>
          </a:xfrm>
        </p:grpSpPr>
        <p:pic>
          <p:nvPicPr>
            <p:cNvPr id="2050" name="Picture 2" descr="http://elclarinweb.com/wp-content/uploads/2013/08/taquicardia-corazon-pulso-cardiaco-cardiovascular-salud-getty_MUJIMA20121205_0016_2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6" b="26910"/>
            <a:stretch/>
          </p:blipFill>
          <p:spPr bwMode="auto">
            <a:xfrm>
              <a:off x="718959" y="908720"/>
              <a:ext cx="5229225" cy="195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elclarinweb.com/wp-content/uploads/2013/08/taquicardia-corazon-pulso-cardiaco-cardiovascular-salud-getty_MUJIMA20121205_0016_2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6" r="44510" b="26910"/>
            <a:stretch/>
          </p:blipFill>
          <p:spPr bwMode="auto">
            <a:xfrm>
              <a:off x="-2188270" y="908720"/>
              <a:ext cx="2901661" cy="195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2132856"/>
            <a:ext cx="7848600" cy="1855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dirty="0" smtClean="0"/>
              <a:t>Pongamos vida en sus días, </a:t>
            </a:r>
            <a:br>
              <a:rPr lang="es-ES" sz="4000" dirty="0" smtClean="0"/>
            </a:br>
            <a:r>
              <a:rPr lang="es-ES" sz="4000" dirty="0" smtClean="0"/>
              <a:t>no sólo días en sus vidas…</a:t>
            </a:r>
            <a:br>
              <a:rPr lang="es-ES" sz="4000" dirty="0" smtClean="0"/>
            </a:br>
            <a:r>
              <a:rPr lang="es-ES" sz="4000" dirty="0" smtClean="0"/>
              <a:t>-</a:t>
            </a:r>
            <a:r>
              <a:rPr lang="es-ES" sz="2800" i="1" dirty="0" smtClean="0"/>
              <a:t>Nairobi </a:t>
            </a:r>
            <a:r>
              <a:rPr lang="es-ES" sz="2800" i="1" dirty="0" err="1" smtClean="0"/>
              <a:t>Hospice</a:t>
            </a:r>
            <a:r>
              <a:rPr lang="es-ES" sz="2800" i="1" dirty="0" smtClean="0"/>
              <a:t>, 1988</a:t>
            </a:r>
            <a:endParaRPr lang="es-ES" sz="2800" i="1" dirty="0"/>
          </a:p>
        </p:txBody>
      </p:sp>
      <p:pic>
        <p:nvPicPr>
          <p:cNvPr id="7" name="Picture 2" descr="https://valentinacarreon.files.wordpress.com/2013/11/paisajes_preciosos1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4" b="36430"/>
          <a:stretch/>
        </p:blipFill>
        <p:spPr bwMode="auto">
          <a:xfrm>
            <a:off x="-1" y="4221088"/>
            <a:ext cx="9144000" cy="20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2" descr="http://www.josemief.com/wp-content/uploads/2014/04/Ejercicio-y-osteoporos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527" r="1783" b="2754"/>
          <a:stretch/>
        </p:blipFill>
        <p:spPr bwMode="auto">
          <a:xfrm>
            <a:off x="-20394" y="1342571"/>
            <a:ext cx="9180512" cy="55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79512" y="332656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Salud ósea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"/>
          <a:stretch/>
        </p:blipFill>
        <p:spPr>
          <a:xfrm>
            <a:off x="179512" y="44624"/>
            <a:ext cx="8920003" cy="6273049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79512" y="116632"/>
            <a:ext cx="8928992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Salud ósea</a:t>
            </a:r>
          </a:p>
        </p:txBody>
      </p:sp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4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4" descr="http://2.bp.blogspot.com/-1M8EzypQ_Ww/TZbmpYHcnlI/AAAAAAAAAtU/13gk_N8aYeY/s400/imagemain_neurons%2Bcop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"/>
          <a:stretch/>
        </p:blipFill>
        <p:spPr bwMode="auto">
          <a:xfrm>
            <a:off x="3923928" y="2770132"/>
            <a:ext cx="5220072" cy="40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5 Título"/>
          <p:cNvSpPr txBox="1">
            <a:spLocks/>
          </p:cNvSpPr>
          <p:nvPr/>
        </p:nvSpPr>
        <p:spPr>
          <a:xfrm>
            <a:off x="395536" y="53752"/>
            <a:ext cx="853815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 smtClean="0">
                <a:solidFill>
                  <a:srgbClr val="990033"/>
                </a:solidFill>
              </a:rPr>
              <a:t>Neuroplasticidad</a:t>
            </a:r>
            <a:endParaRPr lang="es-ES" sz="3600" dirty="0">
              <a:solidFill>
                <a:srgbClr val="990033"/>
              </a:solidFill>
            </a:endParaRPr>
          </a:p>
        </p:txBody>
      </p:sp>
      <p:pic>
        <p:nvPicPr>
          <p:cNvPr id="8" name="Picture 2" descr="http://www.conversandoenpositivo.cl/portal/images/stories/neuropl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70132"/>
            <a:ext cx="4050606" cy="40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9 Marcador de contenido"/>
          <p:cNvSpPr txBox="1">
            <a:spLocks/>
          </p:cNvSpPr>
          <p:nvPr/>
        </p:nvSpPr>
        <p:spPr>
          <a:xfrm>
            <a:off x="179512" y="1124744"/>
            <a:ext cx="8877620" cy="1498293"/>
          </a:xfrm>
          <a:prstGeom prst="rect">
            <a:avLst/>
          </a:prstGeom>
          <a:solidFill>
            <a:schemeClr val="bg1"/>
          </a:solidFill>
        </p:spPr>
        <p:txBody>
          <a:bodyPr lIns="144000" rIns="28800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Cuando se proporciona al cerebro estímulos específicos y organizados con duración, intensidad y frecuencia definida se logra que el cerebro crezca y se potencialice la memoria y la capacidad del aprendizaje.</a:t>
            </a:r>
          </a:p>
          <a:p>
            <a:pPr marL="82296" indent="0" algn="just">
              <a:buFont typeface="Wingdings 2"/>
              <a:buNone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" indent="0" algn="just">
              <a:buFont typeface="Wingdings 2"/>
              <a:buNone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602152" cy="27363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406"/>
            <a:ext cx="4860032" cy="257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3.bp.blogspot.com/-YJgEKal2STc/VDfImNOst3I/AAAAAAAAD5w/r-DelvAzAxE/s1600/CERVEL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4093"/>
          <a:stretch/>
        </p:blipFill>
        <p:spPr bwMode="auto">
          <a:xfrm>
            <a:off x="3557946" y="4267406"/>
            <a:ext cx="5578026" cy="256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5 Título"/>
          <p:cNvSpPr txBox="1">
            <a:spLocks/>
          </p:cNvSpPr>
          <p:nvPr/>
        </p:nvSpPr>
        <p:spPr>
          <a:xfrm>
            <a:off x="395536" y="53752"/>
            <a:ext cx="853815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 smtClean="0">
                <a:solidFill>
                  <a:srgbClr val="990033"/>
                </a:solidFill>
              </a:rPr>
              <a:t>Neuroplasticidad</a:t>
            </a:r>
            <a:endParaRPr lang="es-ES" sz="36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1.bp.blogspot.com/-0JEmiq67n6E/Ua4gYQkB4II/AAAAAAAAAOo/Qb2GYKQ7yh4/s1600/images+%281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04352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67545" y="2780928"/>
            <a:ext cx="8208911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600" dirty="0" smtClean="0">
                <a:solidFill>
                  <a:srgbClr val="000000"/>
                </a:solidFill>
              </a:rPr>
              <a:t>La </a:t>
            </a:r>
            <a:r>
              <a:rPr lang="es-ES" sz="2600" dirty="0">
                <a:solidFill>
                  <a:srgbClr val="000000"/>
                </a:solidFill>
              </a:rPr>
              <a:t>fatiga originada en el cáncer es </a:t>
            </a:r>
            <a:r>
              <a:rPr lang="es-ES" sz="2600" dirty="0" smtClean="0">
                <a:solidFill>
                  <a:srgbClr val="000000"/>
                </a:solidFill>
              </a:rPr>
              <a:t>multifactorial:  anemia</a:t>
            </a:r>
            <a:r>
              <a:rPr lang="es-ES" sz="2600" dirty="0">
                <a:solidFill>
                  <a:srgbClr val="000000"/>
                </a:solidFill>
              </a:rPr>
              <a:t>, </a:t>
            </a:r>
            <a:r>
              <a:rPr lang="es-ES" sz="2600" dirty="0" smtClean="0">
                <a:solidFill>
                  <a:srgbClr val="000000"/>
                </a:solidFill>
              </a:rPr>
              <a:t>estado </a:t>
            </a:r>
            <a:r>
              <a:rPr lang="es-ES" sz="2600" dirty="0">
                <a:solidFill>
                  <a:srgbClr val="000000"/>
                </a:solidFill>
              </a:rPr>
              <a:t>nutricional, </a:t>
            </a:r>
            <a:r>
              <a:rPr lang="es-ES" sz="2600" dirty="0" smtClean="0">
                <a:solidFill>
                  <a:srgbClr val="000000"/>
                </a:solidFill>
              </a:rPr>
              <a:t>alteraciones del </a:t>
            </a:r>
            <a:r>
              <a:rPr lang="es-ES" sz="2600" dirty="0">
                <a:solidFill>
                  <a:srgbClr val="000000"/>
                </a:solidFill>
              </a:rPr>
              <a:t>sueño, el </a:t>
            </a:r>
            <a:r>
              <a:rPr lang="es-ES" sz="2600" dirty="0" err="1" smtClean="0">
                <a:solidFill>
                  <a:srgbClr val="000000"/>
                </a:solidFill>
              </a:rPr>
              <a:t>desacondicionamiento</a:t>
            </a:r>
            <a:r>
              <a:rPr lang="es-ES" sz="2600" dirty="0" smtClean="0">
                <a:solidFill>
                  <a:srgbClr val="000000"/>
                </a:solidFill>
              </a:rPr>
              <a:t> </a:t>
            </a:r>
            <a:r>
              <a:rPr lang="es-ES" sz="2600" dirty="0">
                <a:solidFill>
                  <a:srgbClr val="000000"/>
                </a:solidFill>
              </a:rPr>
              <a:t>del tejido </a:t>
            </a:r>
            <a:r>
              <a:rPr lang="es-ES" sz="2600" dirty="0" smtClean="0">
                <a:solidFill>
                  <a:srgbClr val="000000"/>
                </a:solidFill>
              </a:rPr>
              <a:t>muscular, </a:t>
            </a:r>
            <a:r>
              <a:rPr lang="es-ES" sz="2600" dirty="0">
                <a:solidFill>
                  <a:srgbClr val="000000"/>
                </a:solidFill>
              </a:rPr>
              <a:t>la reacción sistémica </a:t>
            </a:r>
            <a:r>
              <a:rPr lang="es-ES" sz="2600" dirty="0" smtClean="0">
                <a:solidFill>
                  <a:srgbClr val="000000"/>
                </a:solidFill>
              </a:rPr>
              <a:t>de </a:t>
            </a:r>
            <a:r>
              <a:rPr lang="es-ES" sz="2600" dirty="0">
                <a:solidFill>
                  <a:srgbClr val="000000"/>
                </a:solidFill>
              </a:rPr>
              <a:t>los tejidos dañados </a:t>
            </a:r>
            <a:r>
              <a:rPr lang="es-ES" sz="2600" dirty="0" smtClean="0">
                <a:solidFill>
                  <a:srgbClr val="000000"/>
                </a:solidFill>
              </a:rPr>
              <a:t>por </a:t>
            </a:r>
            <a:r>
              <a:rPr lang="es-ES" sz="2600" dirty="0">
                <a:solidFill>
                  <a:srgbClr val="000000"/>
                </a:solidFill>
              </a:rPr>
              <a:t>la enfermedad y por su tratamiento (por </a:t>
            </a:r>
            <a:r>
              <a:rPr lang="es-ES" sz="2600" dirty="0" smtClean="0">
                <a:solidFill>
                  <a:srgbClr val="000000"/>
                </a:solidFill>
              </a:rPr>
              <a:t>ej. </a:t>
            </a:r>
            <a:r>
              <a:rPr lang="es-ES" sz="2600" dirty="0">
                <a:solidFill>
                  <a:srgbClr val="000000"/>
                </a:solidFill>
              </a:rPr>
              <a:t>liberación de </a:t>
            </a:r>
            <a:r>
              <a:rPr lang="es-ES" sz="2600" dirty="0" err="1">
                <a:solidFill>
                  <a:srgbClr val="000000"/>
                </a:solidFill>
              </a:rPr>
              <a:t>citokinas</a:t>
            </a:r>
            <a:r>
              <a:rPr lang="es-ES" sz="2600" dirty="0">
                <a:solidFill>
                  <a:srgbClr val="000000"/>
                </a:solidFill>
              </a:rPr>
              <a:t> del tejido necrótico que </a:t>
            </a:r>
            <a:r>
              <a:rPr lang="es-ES" sz="2600" dirty="0" smtClean="0">
                <a:solidFill>
                  <a:srgbClr val="000000"/>
                </a:solidFill>
              </a:rPr>
              <a:t>provoca </a:t>
            </a:r>
            <a:r>
              <a:rPr lang="es-ES" sz="2600" dirty="0">
                <a:solidFill>
                  <a:srgbClr val="000000"/>
                </a:solidFill>
              </a:rPr>
              <a:t>la radioterapia) </a:t>
            </a:r>
            <a:r>
              <a:rPr lang="es-ES" sz="2600" i="1" dirty="0" smtClean="0">
                <a:solidFill>
                  <a:srgbClr val="000000"/>
                </a:solidFill>
              </a:rPr>
              <a:t>(</a:t>
            </a:r>
            <a:r>
              <a:rPr lang="es-ES" sz="2600" i="1" dirty="0" err="1">
                <a:solidFill>
                  <a:srgbClr val="000000"/>
                </a:solidFill>
              </a:rPr>
              <a:t>Dimeo</a:t>
            </a:r>
            <a:r>
              <a:rPr lang="es-ES" sz="2600" i="1" dirty="0">
                <a:solidFill>
                  <a:srgbClr val="000000"/>
                </a:solidFill>
              </a:rPr>
              <a:t> F, 2001</a:t>
            </a:r>
            <a:r>
              <a:rPr lang="es-ES" sz="2600" i="1" dirty="0" smtClean="0">
                <a:solidFill>
                  <a:srgbClr val="000000"/>
                </a:solidFill>
              </a:rPr>
              <a:t>), </a:t>
            </a:r>
            <a:r>
              <a:rPr lang="es-ES" sz="2600" dirty="0">
                <a:solidFill>
                  <a:srgbClr val="000000"/>
                </a:solidFill>
              </a:rPr>
              <a:t>además de </a:t>
            </a:r>
            <a:r>
              <a:rPr lang="es-ES" sz="2600" dirty="0" smtClean="0">
                <a:solidFill>
                  <a:srgbClr val="000000"/>
                </a:solidFill>
              </a:rPr>
              <a:t>factores emocionales </a:t>
            </a:r>
            <a:r>
              <a:rPr lang="es-ES" sz="2600" dirty="0">
                <a:solidFill>
                  <a:srgbClr val="000000"/>
                </a:solidFill>
              </a:rPr>
              <a:t>que se asocian a la </a:t>
            </a:r>
            <a:r>
              <a:rPr lang="es-ES" sz="2600" dirty="0" smtClean="0">
                <a:solidFill>
                  <a:srgbClr val="000000"/>
                </a:solidFill>
              </a:rPr>
              <a:t>enfermedad</a:t>
            </a:r>
            <a:r>
              <a:rPr lang="es-ES" sz="2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5" y="980728"/>
            <a:ext cx="8208911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600" dirty="0" smtClean="0">
                <a:solidFill>
                  <a:srgbClr val="000000"/>
                </a:solidFill>
              </a:rPr>
              <a:t>Afecta a 8 de cada 10 pacientes </a:t>
            </a:r>
            <a:r>
              <a:rPr lang="es-ES" sz="2600" dirty="0">
                <a:solidFill>
                  <a:srgbClr val="000000"/>
                </a:solidFill>
              </a:rPr>
              <a:t>con cáncer, es un efecto secundario reconocido del cáncer y su tratamiento. </a:t>
            </a:r>
            <a:endParaRPr lang="es-ES" sz="2600" dirty="0" smtClean="0">
              <a:solidFill>
                <a:srgbClr val="000000"/>
              </a:solidFill>
            </a:endParaRPr>
          </a:p>
          <a:p>
            <a:pPr algn="just"/>
            <a:endParaRPr lang="es-ES" sz="2600" dirty="0">
              <a:solidFill>
                <a:srgbClr val="000000"/>
              </a:solidFill>
            </a:endParaRPr>
          </a:p>
          <a:p>
            <a:pPr algn="just"/>
            <a:r>
              <a:rPr lang="es-ES" sz="2600" dirty="0" smtClean="0">
                <a:solidFill>
                  <a:srgbClr val="000000"/>
                </a:solidFill>
              </a:rPr>
              <a:t>70%→90% perciben la fatiga como una limitación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9512" y="332656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Fatiga asociada al cáncer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71601" y="332656"/>
            <a:ext cx="7848872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990033"/>
                </a:solidFill>
              </a:rPr>
              <a:t>¿Mejoraría la fatiga a través del Reposo?    </a:t>
            </a:r>
            <a:endParaRPr lang="es-ES" sz="2800" dirty="0">
              <a:solidFill>
                <a:srgbClr val="990033"/>
              </a:solidFill>
            </a:endParaRPr>
          </a:p>
        </p:txBody>
      </p:sp>
      <p:pic>
        <p:nvPicPr>
          <p:cNvPr id="7" name="Picture 2" descr="http://www.clinicadeansiedad.com/fotos/fotosSlider/slider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5281" r="5240" b="10936"/>
          <a:stretch/>
        </p:blipFill>
        <p:spPr bwMode="auto">
          <a:xfrm>
            <a:off x="395536" y="2276872"/>
            <a:ext cx="82607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5536" y="1124744"/>
            <a:ext cx="8424935" cy="5313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AR" altLang="es-ES" sz="2600" dirty="0">
                <a:solidFill>
                  <a:schemeClr val="bg2">
                    <a:lumMod val="10000"/>
                  </a:schemeClr>
                </a:solidFill>
              </a:rPr>
              <a:t>Un estudio británico demostró que la mayoría de los médicos recomendaría reposo y relajación en fatiga por cáncer.                             </a:t>
            </a:r>
            <a:endParaRPr lang="es-AR" altLang="es-ES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AR" altLang="es-ES" sz="1600" i="1" dirty="0" smtClean="0">
                <a:solidFill>
                  <a:schemeClr val="bg2">
                    <a:lumMod val="10000"/>
                  </a:schemeClr>
                </a:solidFill>
              </a:rPr>
              <a:t>Stone P </a:t>
            </a:r>
            <a:r>
              <a:rPr lang="es-AR" altLang="es-ES" sz="1600" i="1" dirty="0" err="1" smtClean="0">
                <a:solidFill>
                  <a:schemeClr val="bg2">
                    <a:lumMod val="10000"/>
                  </a:schemeClr>
                </a:solidFill>
              </a:rPr>
              <a:t>Europ</a:t>
            </a:r>
            <a:r>
              <a:rPr lang="es-AR" altLang="es-ES" sz="1600" i="1" dirty="0" smtClean="0">
                <a:solidFill>
                  <a:schemeClr val="bg2">
                    <a:lumMod val="10000"/>
                  </a:schemeClr>
                </a:solidFill>
              </a:rPr>
              <a:t> J </a:t>
            </a:r>
            <a:r>
              <a:rPr lang="es-AR" altLang="es-ES" sz="1600" i="1" dirty="0" err="1" smtClean="0">
                <a:solidFill>
                  <a:schemeClr val="bg2">
                    <a:lumMod val="10000"/>
                  </a:schemeClr>
                </a:solidFill>
              </a:rPr>
              <a:t>Cancer</a:t>
            </a:r>
            <a:r>
              <a:rPr lang="es-AR" altLang="es-ES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AR" altLang="es-ES" sz="1600" i="1" dirty="0" err="1" smtClean="0">
                <a:solidFill>
                  <a:schemeClr val="bg2">
                    <a:lumMod val="10000"/>
                  </a:schemeClr>
                </a:solidFill>
              </a:rPr>
              <a:t>Care</a:t>
            </a:r>
            <a:r>
              <a:rPr lang="es-AR" altLang="es-ES" sz="1600" i="1" dirty="0" smtClean="0">
                <a:solidFill>
                  <a:schemeClr val="bg2">
                    <a:lumMod val="10000"/>
                  </a:schemeClr>
                </a:solidFill>
              </a:rPr>
              <a:t> 2003</a:t>
            </a:r>
          </a:p>
          <a:p>
            <a:pPr algn="just">
              <a:lnSpc>
                <a:spcPct val="90000"/>
              </a:lnSpc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AR" altLang="es-ES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AR" altLang="es-ES" sz="3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AR" altLang="es-ES" sz="2600" b="1" dirty="0">
                <a:solidFill>
                  <a:srgbClr val="A50021"/>
                </a:solidFill>
              </a:rPr>
              <a:t>El reposo no restaura la energía y puede predisponer a más fatiga </a:t>
            </a:r>
            <a:r>
              <a:rPr lang="es-AR" altLang="es-ES" sz="2600" dirty="0">
                <a:solidFill>
                  <a:schemeClr val="bg2">
                    <a:lumMod val="10000"/>
                  </a:schemeClr>
                </a:solidFill>
              </a:rPr>
              <a:t>por </a:t>
            </a:r>
            <a:r>
              <a:rPr lang="es-AR" altLang="es-ES" sz="2600" dirty="0" err="1">
                <a:solidFill>
                  <a:schemeClr val="bg2">
                    <a:lumMod val="10000"/>
                  </a:schemeClr>
                </a:solidFill>
              </a:rPr>
              <a:t>descondicionamiento</a:t>
            </a:r>
            <a:r>
              <a:rPr lang="es-AR" altLang="es-ES" sz="2600" dirty="0">
                <a:solidFill>
                  <a:schemeClr val="bg2">
                    <a:lumMod val="10000"/>
                  </a:schemeClr>
                </a:solidFill>
              </a:rPr>
              <a:t> muscular.  </a:t>
            </a:r>
          </a:p>
          <a:p>
            <a:pPr algn="just">
              <a:lnSpc>
                <a:spcPct val="90000"/>
              </a:lnSpc>
            </a:pPr>
            <a:r>
              <a:rPr lang="es-AR" altLang="es-ES" sz="1600" i="1" dirty="0" err="1" smtClean="0">
                <a:solidFill>
                  <a:schemeClr val="bg2">
                    <a:lumMod val="10000"/>
                  </a:schemeClr>
                </a:solidFill>
              </a:rPr>
              <a:t>Winningam</a:t>
            </a:r>
            <a:r>
              <a:rPr lang="es-AR" altLang="es-ES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AR" altLang="es-ES" sz="1600" i="1" dirty="0">
                <a:solidFill>
                  <a:schemeClr val="bg2">
                    <a:lumMod val="10000"/>
                  </a:schemeClr>
                </a:solidFill>
              </a:rPr>
              <a:t>L </a:t>
            </a:r>
            <a:r>
              <a:rPr lang="es-AR" altLang="es-ES" sz="1600" i="1" dirty="0" err="1">
                <a:solidFill>
                  <a:schemeClr val="bg2">
                    <a:lumMod val="10000"/>
                  </a:schemeClr>
                </a:solidFill>
              </a:rPr>
              <a:t>Cancer</a:t>
            </a:r>
            <a:r>
              <a:rPr lang="es-AR" altLang="es-ES" sz="16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AR" altLang="es-ES" sz="1600" i="1" dirty="0" smtClean="0">
                <a:solidFill>
                  <a:schemeClr val="bg2">
                    <a:lumMod val="10000"/>
                  </a:schemeClr>
                </a:solidFill>
              </a:rPr>
              <a:t>2001</a:t>
            </a:r>
            <a:endParaRPr lang="es-AR" altLang="es-ES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9" name="Picture 2" descr="http://michaelhyatt.com/wp-content/uploads/2011/07/iStock_000006084289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2" y="1023316"/>
            <a:ext cx="8656268" cy="57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clinicadeansiedad.com/fotos/fotosSlider/slider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r="5015" b="14983"/>
          <a:stretch/>
        </p:blipFill>
        <p:spPr bwMode="auto">
          <a:xfrm>
            <a:off x="24747" y="2003568"/>
            <a:ext cx="9083757" cy="36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Subtítulo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9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3000" dirty="0" smtClean="0">
                <a:solidFill>
                  <a:srgbClr val="990033"/>
                </a:solidFill>
              </a:rPr>
              <a:t>Contra la fatiga….  ¡actividad física!</a:t>
            </a:r>
            <a:endParaRPr lang="es-ES" sz="3000" dirty="0">
              <a:solidFill>
                <a:srgbClr val="990033"/>
              </a:solidFill>
            </a:endParaRPr>
          </a:p>
        </p:txBody>
      </p:sp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95536" y="1052736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Ensayos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clínicos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 demostrado una </a:t>
            </a:r>
            <a:r>
              <a:rPr lang="es-ES" sz="2800" dirty="0">
                <a:solidFill>
                  <a:srgbClr val="990033"/>
                </a:solidFill>
              </a:rPr>
              <a:t>reducción de 35% del cansancio y una mejoría de 30% en la vitalidad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donde los efectos más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fuertes se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muestran durante el tratamiento del cáncer,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pero también después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este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Cramp F, Daniel J: Exercise for the management of cancer-related fatigue in adults. Cochrane Database System Review.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</a:t>
            </a:r>
            <a:r>
              <a:rPr lang="es-ES" sz="2800" dirty="0">
                <a:solidFill>
                  <a:srgbClr val="990033"/>
                </a:solidFill>
              </a:rPr>
              <a:t>ensayos iniciales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programas de ejercicios se enfocaron en </a:t>
            </a:r>
            <a:r>
              <a:rPr lang="es-ES" sz="2800" dirty="0" smtClean="0">
                <a:solidFill>
                  <a:srgbClr val="990033"/>
                </a:solidFill>
              </a:rPr>
              <a:t>cáncer </a:t>
            </a:r>
            <a:r>
              <a:rPr lang="es-ES" sz="2800" dirty="0">
                <a:solidFill>
                  <a:srgbClr val="990033"/>
                </a:solidFill>
              </a:rPr>
              <a:t>de mama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pero estudios posteriores incluyeron </a:t>
            </a:r>
            <a:r>
              <a:rPr lang="es-ES" sz="2800" dirty="0" smtClean="0">
                <a:solidFill>
                  <a:srgbClr val="990033"/>
                </a:solidFill>
              </a:rPr>
              <a:t>cáncer </a:t>
            </a:r>
            <a:r>
              <a:rPr lang="es-ES" sz="2800" dirty="0">
                <a:solidFill>
                  <a:srgbClr val="990033"/>
                </a:solidFill>
              </a:rPr>
              <a:t>de próstata, mieloma múltiple y cáncer </a:t>
            </a:r>
            <a:r>
              <a:rPr lang="es-ES" sz="2800" dirty="0" err="1">
                <a:solidFill>
                  <a:srgbClr val="990033"/>
                </a:solidFill>
              </a:rPr>
              <a:t>colorrectal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Jacobsen PB, Donovan KA,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Vadaparampil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ST, et al.: Systematic review and meta-analysis of psychological and activity-based interventions for cancer-related fatigue.</a:t>
            </a:r>
            <a:endParaRPr lang="es-E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5 Subtítulo"/>
          <p:cNvSpPr>
            <a:spLocks noGrp="1"/>
          </p:cNvSpPr>
          <p:nvPr>
            <p:ph type="subTitle" idx="1"/>
          </p:nvPr>
        </p:nvSpPr>
        <p:spPr>
          <a:xfrm>
            <a:off x="1907704" y="260648"/>
            <a:ext cx="5832648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3000" dirty="0" smtClean="0">
                <a:solidFill>
                  <a:srgbClr val="990033"/>
                </a:solidFill>
              </a:rPr>
              <a:t>Efectos del ejercicio en la fatiga</a:t>
            </a:r>
            <a:endParaRPr lang="es-ES" sz="3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2" descr="http://3.bp.blogspot.com/-1Fhe0ZtZXlk/U9TZWJ-QNwI/AAAAAAAAAJY/o5vU5Gt4f5k/s1600/pir%C3%A1mide_deport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" b="1659"/>
          <a:stretch/>
        </p:blipFill>
        <p:spPr bwMode="auto">
          <a:xfrm>
            <a:off x="1331640" y="1"/>
            <a:ext cx="64228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2400" y="1196752"/>
            <a:ext cx="2400201" cy="1656184"/>
            <a:chOff x="107504" y="1628800"/>
            <a:chExt cx="2400201" cy="1656184"/>
          </a:xfrm>
        </p:grpSpPr>
        <p:sp>
          <p:nvSpPr>
            <p:cNvPr id="8" name="7 Rectángulo"/>
            <p:cNvSpPr/>
            <p:nvPr/>
          </p:nvSpPr>
          <p:spPr>
            <a:xfrm>
              <a:off x="107504" y="1700808"/>
              <a:ext cx="2400201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¿Moderadas?</a:t>
              </a:r>
            </a:p>
            <a:p>
              <a:pPr algn="ctr"/>
              <a:endParaRPr lang="es-ES" sz="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ES" dirty="0" smtClean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Puedo hablar pero no cantar mientras las realizo</a:t>
              </a:r>
              <a:endParaRPr lang="es-ES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152401" y="1628800"/>
              <a:ext cx="2259360" cy="165618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660232" y="1124744"/>
            <a:ext cx="2259360" cy="1656184"/>
            <a:chOff x="6777136" y="1700808"/>
            <a:chExt cx="2259360" cy="1656184"/>
          </a:xfrm>
        </p:grpSpPr>
        <p:sp>
          <p:nvSpPr>
            <p:cNvPr id="11" name="10 Rectángulo"/>
            <p:cNvSpPr/>
            <p:nvPr/>
          </p:nvSpPr>
          <p:spPr>
            <a:xfrm>
              <a:off x="6876256" y="1700808"/>
              <a:ext cx="208823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¿Vigorosas?</a:t>
              </a:r>
            </a:p>
            <a:p>
              <a:pPr algn="ctr"/>
              <a:endParaRPr lang="es-ES" sz="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ES" dirty="0" smtClean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Sólo puedo decir unas cuantas palabras sin parar a respirar</a:t>
              </a:r>
              <a:endParaRPr lang="es-ES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6777136" y="1709227"/>
              <a:ext cx="2259360" cy="164776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95536" y="792994"/>
            <a:ext cx="8440489" cy="120032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4A82"/>
                </a:solidFill>
              </a:rPr>
              <a:t>El </a:t>
            </a:r>
            <a:r>
              <a:rPr lang="es-ES" b="1" dirty="0" smtClean="0">
                <a:solidFill>
                  <a:srgbClr val="004A82"/>
                </a:solidFill>
              </a:rPr>
              <a:t>cáncer </a:t>
            </a:r>
            <a:r>
              <a:rPr lang="es-ES" b="1" dirty="0">
                <a:solidFill>
                  <a:srgbClr val="004A82"/>
                </a:solidFill>
              </a:rPr>
              <a:t>de cabeza y cuello</a:t>
            </a:r>
            <a:r>
              <a:rPr lang="es-ES" dirty="0">
                <a:solidFill>
                  <a:srgbClr val="004A82"/>
                </a:solidFill>
              </a:rPr>
              <a:t>, </a:t>
            </a:r>
            <a:r>
              <a:rPr lang="es-ES" dirty="0" smtClean="0">
                <a:solidFill>
                  <a:srgbClr val="004A82"/>
                </a:solidFill>
              </a:rPr>
              <a:t>y el </a:t>
            </a:r>
            <a:r>
              <a:rPr lang="es-ES" b="1" dirty="0" smtClean="0">
                <a:solidFill>
                  <a:srgbClr val="004A82"/>
                </a:solidFill>
              </a:rPr>
              <a:t>gastrointestinal</a:t>
            </a:r>
            <a:r>
              <a:rPr lang="es-ES" dirty="0" smtClean="0">
                <a:solidFill>
                  <a:srgbClr val="004A82"/>
                </a:solidFill>
              </a:rPr>
              <a:t> están </a:t>
            </a:r>
            <a:r>
              <a:rPr lang="es-ES" dirty="0">
                <a:solidFill>
                  <a:srgbClr val="004A82"/>
                </a:solidFill>
              </a:rPr>
              <a:t>típicamente asociados con el desgaste corporal (</a:t>
            </a:r>
            <a:r>
              <a:rPr lang="es-ES" b="1" dirty="0">
                <a:solidFill>
                  <a:srgbClr val="004A82"/>
                </a:solidFill>
              </a:rPr>
              <a:t>pérdida de peso y masa </a:t>
            </a:r>
            <a:r>
              <a:rPr lang="es-ES" b="1" dirty="0" smtClean="0">
                <a:solidFill>
                  <a:srgbClr val="004A82"/>
                </a:solidFill>
              </a:rPr>
              <a:t>muscular</a:t>
            </a:r>
            <a:r>
              <a:rPr lang="es-ES" dirty="0" smtClean="0">
                <a:solidFill>
                  <a:srgbClr val="004A82"/>
                </a:solidFill>
              </a:rPr>
              <a:t>).</a:t>
            </a:r>
          </a:p>
          <a:p>
            <a:pPr algn="just"/>
            <a:r>
              <a:rPr lang="es-ES" dirty="0" smtClean="0">
                <a:solidFill>
                  <a:srgbClr val="004A82"/>
                </a:solidFill>
              </a:rPr>
              <a:t>En </a:t>
            </a:r>
            <a:r>
              <a:rPr lang="es-ES" dirty="0">
                <a:solidFill>
                  <a:srgbClr val="004A82"/>
                </a:solidFill>
              </a:rPr>
              <a:t>este grupo, los ejercicios que ayudan a </a:t>
            </a:r>
            <a:r>
              <a:rPr lang="es-ES" b="1" dirty="0">
                <a:solidFill>
                  <a:srgbClr val="004A82"/>
                </a:solidFill>
              </a:rPr>
              <a:t>construir masa muscular </a:t>
            </a:r>
            <a:r>
              <a:rPr lang="es-ES" dirty="0">
                <a:solidFill>
                  <a:srgbClr val="004A82"/>
                </a:solidFill>
              </a:rPr>
              <a:t>son los más importantes.</a:t>
            </a:r>
            <a:endParaRPr lang="en-US" dirty="0">
              <a:solidFill>
                <a:srgbClr val="004A8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9983" y="3169258"/>
            <a:ext cx="8440488" cy="92333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4A82"/>
                </a:solidFill>
              </a:rPr>
              <a:t>Para </a:t>
            </a:r>
            <a:r>
              <a:rPr lang="es-ES" dirty="0" smtClean="0">
                <a:solidFill>
                  <a:srgbClr val="004A82"/>
                </a:solidFill>
              </a:rPr>
              <a:t>el </a:t>
            </a:r>
            <a:r>
              <a:rPr lang="es-ES" b="1" dirty="0" smtClean="0">
                <a:solidFill>
                  <a:srgbClr val="004A82"/>
                </a:solidFill>
              </a:rPr>
              <a:t>cáncer </a:t>
            </a:r>
            <a:r>
              <a:rPr lang="es-ES" b="1" dirty="0">
                <a:solidFill>
                  <a:srgbClr val="004A82"/>
                </a:solidFill>
              </a:rPr>
              <a:t>de próstata, hematológicos, y  cáncer de colon</a:t>
            </a:r>
            <a:r>
              <a:rPr lang="es-ES" dirty="0">
                <a:solidFill>
                  <a:srgbClr val="004A82"/>
                </a:solidFill>
              </a:rPr>
              <a:t>, se recomienda </a:t>
            </a:r>
            <a:r>
              <a:rPr lang="es-ES" b="1" dirty="0">
                <a:solidFill>
                  <a:srgbClr val="004A82"/>
                </a:solidFill>
              </a:rPr>
              <a:t>entrenamiento de resistencia dos veces por </a:t>
            </a:r>
            <a:r>
              <a:rPr lang="es-ES" b="1" dirty="0" smtClean="0">
                <a:solidFill>
                  <a:srgbClr val="004A82"/>
                </a:solidFill>
              </a:rPr>
              <a:t>semana</a:t>
            </a:r>
            <a:r>
              <a:rPr lang="es-ES" dirty="0" smtClean="0">
                <a:solidFill>
                  <a:srgbClr val="004A82"/>
                </a:solidFill>
              </a:rPr>
              <a:t>, evitando la presión </a:t>
            </a:r>
            <a:r>
              <a:rPr lang="es-ES" dirty="0" err="1" smtClean="0">
                <a:solidFill>
                  <a:srgbClr val="004A82"/>
                </a:solidFill>
              </a:rPr>
              <a:t>intra</a:t>
            </a:r>
            <a:r>
              <a:rPr lang="es-ES" dirty="0" smtClean="0">
                <a:solidFill>
                  <a:srgbClr val="004A82"/>
                </a:solidFill>
              </a:rPr>
              <a:t>-abdominal:  un </a:t>
            </a:r>
            <a:r>
              <a:rPr lang="es-ES" dirty="0">
                <a:solidFill>
                  <a:srgbClr val="004A82"/>
                </a:solidFill>
              </a:rPr>
              <a:t>ejercicio por grupo muscular (8 a 10 </a:t>
            </a:r>
            <a:r>
              <a:rPr lang="es-ES" dirty="0" err="1" smtClean="0">
                <a:solidFill>
                  <a:srgbClr val="004A82"/>
                </a:solidFill>
              </a:rPr>
              <a:t>rep</a:t>
            </a:r>
            <a:r>
              <a:rPr lang="es-ES" dirty="0" smtClean="0">
                <a:solidFill>
                  <a:srgbClr val="004A82"/>
                </a:solidFill>
              </a:rPr>
              <a:t> </a:t>
            </a:r>
            <a:r>
              <a:rPr lang="es-ES" dirty="0">
                <a:solidFill>
                  <a:srgbClr val="004A82"/>
                </a:solidFill>
              </a:rPr>
              <a:t>/1 a 3 series por ejercicio)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9983" y="4209469"/>
            <a:ext cx="8440488" cy="92333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4A82"/>
                </a:solidFill>
              </a:rPr>
              <a:t>Pacientes </a:t>
            </a:r>
            <a:r>
              <a:rPr lang="es-ES" b="1" dirty="0" err="1" smtClean="0">
                <a:solidFill>
                  <a:srgbClr val="004A82"/>
                </a:solidFill>
              </a:rPr>
              <a:t>laringectomizados</a:t>
            </a:r>
            <a:r>
              <a:rPr lang="es-ES" b="1" dirty="0" smtClean="0">
                <a:solidFill>
                  <a:srgbClr val="004A82"/>
                </a:solidFill>
              </a:rPr>
              <a:t> </a:t>
            </a:r>
            <a:r>
              <a:rPr lang="es-ES" dirty="0" smtClean="0">
                <a:solidFill>
                  <a:srgbClr val="004A82"/>
                </a:solidFill>
              </a:rPr>
              <a:t>mejoran </a:t>
            </a:r>
            <a:r>
              <a:rPr lang="es-ES" dirty="0">
                <a:solidFill>
                  <a:srgbClr val="004A82"/>
                </a:solidFill>
              </a:rPr>
              <a:t>de los trastornos funcionales creados por la operación cuando se someten a un </a:t>
            </a:r>
            <a:r>
              <a:rPr lang="es-ES" b="1" dirty="0">
                <a:solidFill>
                  <a:srgbClr val="004A82"/>
                </a:solidFill>
              </a:rPr>
              <a:t>programa de </a:t>
            </a:r>
            <a:r>
              <a:rPr lang="es-ES" b="1" dirty="0" smtClean="0">
                <a:solidFill>
                  <a:srgbClr val="004A82"/>
                </a:solidFill>
              </a:rPr>
              <a:t>rehabilitación específico </a:t>
            </a:r>
            <a:r>
              <a:rPr lang="es-ES" dirty="0">
                <a:solidFill>
                  <a:srgbClr val="004A82"/>
                </a:solidFill>
              </a:rPr>
              <a:t>y </a:t>
            </a:r>
            <a:r>
              <a:rPr lang="es-ES" b="1" dirty="0">
                <a:solidFill>
                  <a:srgbClr val="004A82"/>
                </a:solidFill>
              </a:rPr>
              <a:t>aumentan su resistencia </a:t>
            </a:r>
            <a:r>
              <a:rPr lang="es-ES" b="1" dirty="0" err="1" smtClean="0">
                <a:solidFill>
                  <a:srgbClr val="004A82"/>
                </a:solidFill>
              </a:rPr>
              <a:t>aerobica</a:t>
            </a:r>
            <a:r>
              <a:rPr lang="es-ES" dirty="0" smtClean="0">
                <a:solidFill>
                  <a:srgbClr val="004A82"/>
                </a:solidFill>
              </a:rPr>
              <a:t>. </a:t>
            </a:r>
            <a:r>
              <a:rPr lang="es-ES" b="1" dirty="0" smtClean="0">
                <a:solidFill>
                  <a:srgbClr val="004A82"/>
                </a:solidFill>
              </a:rPr>
              <a:t>				</a:t>
            </a:r>
            <a:r>
              <a:rPr lang="es-ES" sz="1600" i="1" dirty="0" smtClean="0">
                <a:solidFill>
                  <a:srgbClr val="004A82"/>
                </a:solidFill>
              </a:rPr>
              <a:t>(</a:t>
            </a:r>
            <a:r>
              <a:rPr lang="es-ES" sz="1600" i="1" dirty="0" err="1" smtClean="0">
                <a:solidFill>
                  <a:srgbClr val="004A82"/>
                </a:solidFill>
              </a:rPr>
              <a:t>Marszalek</a:t>
            </a:r>
            <a:r>
              <a:rPr lang="es-ES" sz="1600" i="1" dirty="0" smtClean="0">
                <a:solidFill>
                  <a:srgbClr val="004A82"/>
                </a:solidFill>
              </a:rPr>
              <a:t> </a:t>
            </a:r>
            <a:r>
              <a:rPr lang="es-ES" sz="1600" i="1" dirty="0">
                <a:solidFill>
                  <a:srgbClr val="004A82"/>
                </a:solidFill>
              </a:rPr>
              <a:t>S et al., 2005).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5536" y="2122824"/>
            <a:ext cx="8440489" cy="92333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4A82"/>
                </a:solidFill>
              </a:rPr>
              <a:t>Los pacientes sometidos a </a:t>
            </a:r>
            <a:r>
              <a:rPr lang="es-ES" b="1" dirty="0">
                <a:solidFill>
                  <a:srgbClr val="004A82"/>
                </a:solidFill>
              </a:rPr>
              <a:t>trasplante de células madre </a:t>
            </a:r>
            <a:r>
              <a:rPr lang="es-ES" dirty="0">
                <a:solidFill>
                  <a:srgbClr val="004A82"/>
                </a:solidFill>
              </a:rPr>
              <a:t>pueden y deben hacer ejercicio todos los días, </a:t>
            </a:r>
            <a:r>
              <a:rPr lang="es-ES" b="1" dirty="0">
                <a:solidFill>
                  <a:srgbClr val="004A82"/>
                </a:solidFill>
              </a:rPr>
              <a:t>reduciendo la intensidad y la progresión debido a los efectos sobre el sistema inmunológico</a:t>
            </a:r>
            <a:r>
              <a:rPr lang="es-ES" dirty="0">
                <a:solidFill>
                  <a:srgbClr val="004A82"/>
                </a:solidFill>
              </a:rPr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95536" y="5219168"/>
            <a:ext cx="8440489" cy="6463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4A82"/>
                </a:solidFill>
              </a:rPr>
              <a:t>Los pacientes con </a:t>
            </a:r>
            <a:r>
              <a:rPr lang="es-ES" b="1" dirty="0" smtClean="0">
                <a:solidFill>
                  <a:srgbClr val="004A82"/>
                </a:solidFill>
              </a:rPr>
              <a:t>Mieloma Múltiple, Linfoma (</a:t>
            </a:r>
            <a:r>
              <a:rPr lang="es-ES" b="1" dirty="0" err="1" smtClean="0">
                <a:solidFill>
                  <a:srgbClr val="004A82"/>
                </a:solidFill>
              </a:rPr>
              <a:t>Hodgking</a:t>
            </a:r>
            <a:r>
              <a:rPr lang="es-ES" b="1" dirty="0" smtClean="0">
                <a:solidFill>
                  <a:srgbClr val="004A82"/>
                </a:solidFill>
              </a:rPr>
              <a:t> y No </a:t>
            </a:r>
            <a:r>
              <a:rPr lang="es-ES" b="1" dirty="0" err="1" smtClean="0">
                <a:solidFill>
                  <a:srgbClr val="004A82"/>
                </a:solidFill>
              </a:rPr>
              <a:t>Hodgking</a:t>
            </a:r>
            <a:r>
              <a:rPr lang="es-ES" b="1" dirty="0" smtClean="0">
                <a:solidFill>
                  <a:srgbClr val="004A82"/>
                </a:solidFill>
              </a:rPr>
              <a:t>) </a:t>
            </a:r>
            <a:r>
              <a:rPr lang="es-ES" dirty="0" smtClean="0">
                <a:solidFill>
                  <a:srgbClr val="004A82"/>
                </a:solidFill>
              </a:rPr>
              <a:t>tienen alta incidencia de </a:t>
            </a:r>
            <a:r>
              <a:rPr lang="es-ES" b="1" dirty="0" smtClean="0">
                <a:solidFill>
                  <a:srgbClr val="004A82"/>
                </a:solidFill>
              </a:rPr>
              <a:t>osteopenia y osteoporosis</a:t>
            </a:r>
            <a:r>
              <a:rPr lang="es-ES" dirty="0" smtClean="0">
                <a:solidFill>
                  <a:srgbClr val="004A82"/>
                </a:solidFill>
              </a:rPr>
              <a:t>. </a:t>
            </a:r>
            <a:endParaRPr lang="es-ES" dirty="0">
              <a:solidFill>
                <a:srgbClr val="004A8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5" y="5951021"/>
            <a:ext cx="8440489" cy="6463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4A82"/>
                </a:solidFill>
              </a:rPr>
              <a:t>Pacientes con </a:t>
            </a:r>
            <a:r>
              <a:rPr lang="es-ES" b="1" dirty="0" smtClean="0">
                <a:solidFill>
                  <a:srgbClr val="004A82"/>
                </a:solidFill>
              </a:rPr>
              <a:t>vaciamiento ganglionar </a:t>
            </a:r>
            <a:r>
              <a:rPr lang="es-ES" dirty="0" smtClean="0">
                <a:solidFill>
                  <a:srgbClr val="004A82"/>
                </a:solidFill>
              </a:rPr>
              <a:t>deben seguir protocolos de prevención de </a:t>
            </a:r>
            <a:r>
              <a:rPr lang="es-ES" b="1" dirty="0" err="1" smtClean="0">
                <a:solidFill>
                  <a:srgbClr val="004A82"/>
                </a:solidFill>
              </a:rPr>
              <a:t>Linfedema</a:t>
            </a:r>
            <a:endParaRPr lang="es-ES" b="1" dirty="0">
              <a:solidFill>
                <a:srgbClr val="004A82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9512" y="44624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Consideraciones por poblaciones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4098" name="Picture 2" descr="http://vignette4.wikia.nocookie.net/reinoanimalia/images/3/30/Cangrejo_hall_3.png/revision/latest?cb=20130412000325&amp;path-prefix=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1005464"/>
            <a:ext cx="9127410" cy="58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62880" y="3326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El cáncer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6" descr="http://docenciacalvia.files.wordpress.com/2012/05/ejercic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8"/>
          <a:stretch/>
        </p:blipFill>
        <p:spPr bwMode="auto">
          <a:xfrm>
            <a:off x="35496" y="922337"/>
            <a:ext cx="9060864" cy="3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awspetcareathome.com/wp-content/uploads/2014/07/Dog_Walk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2" r="30389"/>
          <a:stretch/>
        </p:blipFill>
        <p:spPr bwMode="auto">
          <a:xfrm>
            <a:off x="899592" y="3573016"/>
            <a:ext cx="2228459" cy="32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2.bp.blogspot.com/-MLVbwLBLCMc/T6ziKpiDOcI/AAAAAAAAAHA/TSxurQ2fqDc/s1600/gif+huella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845">
            <a:off x="3533534" y="4757587"/>
            <a:ext cx="196215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arpetbaggery.files.wordpress.com/2013/04/footstep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b="5740"/>
          <a:stretch/>
        </p:blipFill>
        <p:spPr bwMode="auto">
          <a:xfrm rot="6872584">
            <a:off x="5987759" y="4772465"/>
            <a:ext cx="2522748" cy="16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2" descr="http://www.marketingguerrilla.es/wp-content/uploads/2014/01/ejercicio_blogg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 bwMode="auto">
          <a:xfrm>
            <a:off x="877788" y="1052736"/>
            <a:ext cx="7726660" cy="39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Subtítulo"/>
          <p:cNvSpPr txBox="1">
            <a:spLocks/>
          </p:cNvSpPr>
          <p:nvPr/>
        </p:nvSpPr>
        <p:spPr>
          <a:xfrm>
            <a:off x="395536" y="5157192"/>
            <a:ext cx="8568952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 el ejercicio en bloques de 10 minutos, </a:t>
            </a:r>
          </a:p>
          <a:p>
            <a:pPr algn="ctr"/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hasta alcanzar los 30 minutos de ejercicio diarios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6" descr="http://1.bp.blogspot.com/-Ho2FkeBbbf8/T6hMeeYn5zI/AAAAAAAAATQ/eHWYkX89Jbw/s1600/respiracion-diafragma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2" y="980727"/>
            <a:ext cx="8517784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79512" y="188640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990033"/>
                </a:solidFill>
              </a:rPr>
              <a:t>n.bolanos@gepac.es</a:t>
            </a:r>
            <a:endParaRPr lang="es-ES" b="1" dirty="0">
              <a:solidFill>
                <a:srgbClr val="990033"/>
              </a:solidFill>
            </a:endParaRPr>
          </a:p>
        </p:txBody>
      </p:sp>
      <p:pic>
        <p:nvPicPr>
          <p:cNvPr id="2" name="Picture 2" descr="http://1.bp.blogspot.com/-9edUusCLqYM/VEp1rALSViI/AAAAAAAB5Ho/TYIqNwKGlBM/s1600/Mariposas%2B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324"/>
            <a:ext cx="9144000" cy="58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.mercader\Desktop\10 CONGRESO GEPAC\PLANTILLA POWERPOINT 10 CONGRESO GEPAC 2015\IMAGENES\TRASERA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3074" name="Picture 2" descr="http://www.antena3.com/clipping/2013/06/26/00489/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"/>
          <a:stretch/>
        </p:blipFill>
        <p:spPr bwMode="auto">
          <a:xfrm>
            <a:off x="107504" y="1124744"/>
            <a:ext cx="4464496" cy="24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egundonacimiento.files.wordpress.com/2008/03/canc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" b="15309"/>
          <a:stretch/>
        </p:blipFill>
        <p:spPr bwMode="auto">
          <a:xfrm>
            <a:off x="4672636" y="3684330"/>
            <a:ext cx="4291852" cy="26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f5a.lavozdelinterior.com.ar/sites/default/files/styles/landscape_642_366/public/archivo/nota_periodistica/ciu-8-1_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2636" y="1126258"/>
            <a:ext cx="4291852" cy="24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oncologia.files.wordpress.com/2008/11/imagen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3"/>
          <a:stretch/>
        </p:blipFill>
        <p:spPr bwMode="auto">
          <a:xfrm>
            <a:off x="107504" y="3684330"/>
            <a:ext cx="4464496" cy="26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662880" y="3326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Tratamientos para el cáncer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4102" name="Picture 6" descr="http://recursos.cnice.mec.es/biosfera/alumno/2bachillerato/genetica/imagenes/tera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052736"/>
            <a:ext cx="3795121" cy="301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1.wp.com/ads305.com/wp-content/uploads/2015/04/cancer-pulmon.jpg?resize=650%2C3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r="8804"/>
          <a:stretch/>
        </p:blipFill>
        <p:spPr bwMode="auto">
          <a:xfrm>
            <a:off x="539552" y="1052736"/>
            <a:ext cx="3999268" cy="279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donacion.organos.ua.es/submenu3/inf_sanitaria/proceso/imagenes_proceso/medula_osea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2223" r="2556" b="13207"/>
          <a:stretch/>
        </p:blipFill>
        <p:spPr bwMode="auto">
          <a:xfrm>
            <a:off x="539552" y="3933056"/>
            <a:ext cx="3999268" cy="27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.nutridieta.com/wp-content/uploads/2009/10/remedi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917814"/>
            <a:ext cx="3795121" cy="27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62880" y="3326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Tratamientos para el cáncer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2" descr="http://www.fcarreras.org/images/391112/half_content_image_thumbn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7474"/>
            <a:ext cx="4110419" cy="22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.bp.blogspot.com/_bMaHuom6820/TEStePhs_II/AAAAAAAAAB4/BthqOGO1zKc/s400/Imagen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82" y="3443419"/>
            <a:ext cx="3622486" cy="29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webmd.com/dtmcms/live/webmd/consumer_assets/site_images/articles/health_tools/osteoporosis_overview_slideshow/webmd_rm_photo_of_porous_bon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8"/>
          <a:stretch/>
        </p:blipFill>
        <p:spPr bwMode="auto">
          <a:xfrm>
            <a:off x="10286" y="3573443"/>
            <a:ext cx="1753402" cy="1583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dn.vidaysalud.com/wp-content/uploads/iStock_000023977665Illustra_robodre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75632"/>
            <a:ext cx="1967219" cy="164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utricionpersonalizada.files.wordpress.com/2011/03/2_tmbs_29.png?w=59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0" t="2650" r="22917" b="3664"/>
          <a:stretch/>
        </p:blipFill>
        <p:spPr bwMode="auto">
          <a:xfrm>
            <a:off x="6397874" y="3339125"/>
            <a:ext cx="2640778" cy="300991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nsurenow365.com/wp-content/uploads/life-insurance-with-anemi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690786" y="5157192"/>
            <a:ext cx="1504950" cy="160905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blog.ciencias-medicas.com/wp-content/uploads/2010/11/sfc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4" y="1061326"/>
            <a:ext cx="2620093" cy="24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662880" y="3326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Efectos de </a:t>
            </a:r>
            <a:r>
              <a:rPr lang="es-ES" dirty="0" smtClean="0">
                <a:solidFill>
                  <a:srgbClr val="800000"/>
                </a:solidFill>
              </a:rPr>
              <a:t>tratamientos 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62880" y="3326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Efectos de la inmovilidad </a:t>
            </a:r>
            <a:endParaRPr lang="es-ES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92993"/>
            <a:ext cx="88455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6" name="Picture 20" descr="http://1.bp.blogspot.com/-DRQG4xBsOWo/Ub2YCERs2_I/AAAAAAAAADg/hY67BYlpSoQ/s1600/AISLAMIENTO+Y+CA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11637" b="8564"/>
          <a:stretch/>
        </p:blipFill>
        <p:spPr bwMode="auto">
          <a:xfrm flipH="1">
            <a:off x="5868143" y="3344487"/>
            <a:ext cx="3218853" cy="25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www.atsdr.cdc.gov/es/csem/arsenic/local/images/arsenic_pic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6" y="1297014"/>
            <a:ext cx="1406741" cy="33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esmotivate.com/demoty/99faaeb29eeeab16421e9ba7e75228e41345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13692" r="26041" b="22480"/>
          <a:stretch/>
        </p:blipFill>
        <p:spPr bwMode="auto">
          <a:xfrm>
            <a:off x="6084456" y="5248285"/>
            <a:ext cx="1082667" cy="14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sebi.es/wp-content/uploads/2011/10/ASEBI_incontinenc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54948"/>
            <a:ext cx="1913234" cy="16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2.gstatic.com/images?q=tbn:ANd9GcTRiPoJfwvopDGKIDCTPPDeV0tYbpSzplRDPESeI67NRtva7W7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r="6218"/>
          <a:stretch/>
        </p:blipFill>
        <p:spPr bwMode="auto">
          <a:xfrm>
            <a:off x="263212" y="4981672"/>
            <a:ext cx="2524815" cy="1749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suplments.com/consejos/wp-content/uploads/2012/09/articulacion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5267" r="11790" b="4013"/>
          <a:stretch/>
        </p:blipFill>
        <p:spPr bwMode="auto">
          <a:xfrm flipH="1">
            <a:off x="4597733" y="1102181"/>
            <a:ext cx="2028057" cy="25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mombita.com/wp-content/uploads/2012/02/autoestima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4" r="11672"/>
          <a:stretch/>
        </p:blipFill>
        <p:spPr bwMode="auto">
          <a:xfrm>
            <a:off x="6899515" y="1068634"/>
            <a:ext cx="2102061" cy="20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estrenimiento.net/wp-content/uploads/2013/11/constipati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38" y="1225682"/>
            <a:ext cx="1910032" cy="17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media-cache-ak0.pinimg.com/236x/ff/64/18/ff64189f38bc166d389cfab882ce7d0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61" y="4899107"/>
            <a:ext cx="1887544" cy="18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662880" y="3326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0000"/>
                </a:solidFill>
              </a:rPr>
              <a:t>Efectos de la inmovilidad 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116766"/>
            <a:ext cx="1763688" cy="870708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7950546" y="44624"/>
            <a:ext cx="1193453" cy="960840"/>
          </a:xfrm>
          <a:prstGeom prst="rect">
            <a:avLst/>
          </a:prstGeom>
          <a:noFill/>
        </p:spPr>
      </p:pic>
      <p:pic>
        <p:nvPicPr>
          <p:cNvPr id="2" name="Picture 2" descr="http://2.bp.blogspot.com/_Lg9foSpFB5g/TThZDRlBXHI/AAAAAAAADIA/A9JR1LGugSs/s1600/3009274960_e7574dc5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1916832"/>
            <a:ext cx="65953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62880" y="40466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dirty="0" smtClean="0">
                <a:solidFill>
                  <a:srgbClr val="800000"/>
                </a:solidFill>
              </a:rPr>
              <a:t>Dicen que l</a:t>
            </a:r>
            <a:r>
              <a:rPr lang="es-ES" sz="3400" dirty="0" smtClean="0">
                <a:solidFill>
                  <a:srgbClr val="800000"/>
                </a:solidFill>
              </a:rPr>
              <a:t>a AF mejora los efectos </a:t>
            </a:r>
          </a:p>
          <a:p>
            <a:r>
              <a:rPr lang="es-ES" sz="3400" dirty="0" smtClean="0">
                <a:solidFill>
                  <a:srgbClr val="800000"/>
                </a:solidFill>
              </a:rPr>
              <a:t>del cáncer y sus tratamientos</a:t>
            </a:r>
            <a:endParaRPr lang="es-ES" sz="3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994</Words>
  <Application>Microsoft Office PowerPoint</Application>
  <PresentationFormat>Presentación en pantalla (4:3)</PresentationFormat>
  <Paragraphs>172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c.mercader</dc:creator>
  <cp:lastModifiedBy>Usuario</cp:lastModifiedBy>
  <cp:revision>56</cp:revision>
  <dcterms:created xsi:type="dcterms:W3CDTF">2013-06-25T08:10:02Z</dcterms:created>
  <dcterms:modified xsi:type="dcterms:W3CDTF">2015-11-28T14:03:11Z</dcterms:modified>
</cp:coreProperties>
</file>